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405295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EduLinux: A Custom Linux Distribution for Educational Purposes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603420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paper presents the design and implementation of EduLinux, a custom Linux distribution tailored for educational purposes.</a:t>
            </a:r>
            <a:endParaRPr lang="en-US" sz="1944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7" y="2686764"/>
            <a:ext cx="4959787" cy="285607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3516" y="748308"/>
            <a:ext cx="526530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82"/>
              </a:lnSpc>
              <a:buNone/>
            </a:pPr>
            <a:r>
              <a:rPr lang="en-US" sz="414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</a:t>
            </a:r>
            <a:endParaRPr lang="en-US" sz="4146" dirty="0"/>
          </a:p>
        </p:txBody>
      </p:sp>
      <p:sp>
        <p:nvSpPr>
          <p:cNvPr id="7" name="Shape 2"/>
          <p:cNvSpPr/>
          <p:nvPr/>
        </p:nvSpPr>
        <p:spPr>
          <a:xfrm>
            <a:off x="6223516" y="1959173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87822" y="2038112"/>
            <a:ext cx="145256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488" dirty="0"/>
          </a:p>
        </p:txBody>
      </p:sp>
      <p:sp>
        <p:nvSpPr>
          <p:cNvPr id="9" name="Text 4"/>
          <p:cNvSpPr/>
          <p:nvPr/>
        </p:nvSpPr>
        <p:spPr>
          <a:xfrm>
            <a:off x="6907887" y="1959173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Linux Distributions</a:t>
            </a:r>
            <a:endParaRPr lang="en-US" sz="2073" dirty="0"/>
          </a:p>
        </p:txBody>
      </p:sp>
      <p:sp>
        <p:nvSpPr>
          <p:cNvPr id="10" name="Text 5"/>
          <p:cNvSpPr/>
          <p:nvPr/>
        </p:nvSpPr>
        <p:spPr>
          <a:xfrm>
            <a:off x="6907887" y="2414468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Increasingly popular due to flexibility, open-source nature, and robust security features.</a:t>
            </a:r>
            <a:endParaRPr lang="en-US" sz="1658" dirty="0"/>
          </a:p>
        </p:txBody>
      </p:sp>
      <p:sp>
        <p:nvSpPr>
          <p:cNvPr id="11" name="Shape 6"/>
          <p:cNvSpPr/>
          <p:nvPr/>
        </p:nvSpPr>
        <p:spPr>
          <a:xfrm>
            <a:off x="6223516" y="3535799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371630" y="3614738"/>
            <a:ext cx="17752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488" dirty="0"/>
          </a:p>
        </p:txBody>
      </p:sp>
      <p:sp>
        <p:nvSpPr>
          <p:cNvPr id="13" name="Text 8"/>
          <p:cNvSpPr/>
          <p:nvPr/>
        </p:nvSpPr>
        <p:spPr>
          <a:xfrm>
            <a:off x="6907887" y="3535799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Customization</a:t>
            </a:r>
            <a:endParaRPr lang="en-US" sz="2073" dirty="0"/>
          </a:p>
        </p:txBody>
      </p:sp>
      <p:sp>
        <p:nvSpPr>
          <p:cNvPr id="14" name="Text 9"/>
          <p:cNvSpPr/>
          <p:nvPr/>
        </p:nvSpPr>
        <p:spPr>
          <a:xfrm>
            <a:off x="6907887" y="3991094"/>
            <a:ext cx="6985397" cy="3369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Tailored to meet specific needs, particularly appealing for educational settings.</a:t>
            </a:r>
            <a:endParaRPr lang="en-US" sz="1658" dirty="0"/>
          </a:p>
        </p:txBody>
      </p:sp>
      <p:sp>
        <p:nvSpPr>
          <p:cNvPr id="15" name="Shape 10"/>
          <p:cNvSpPr/>
          <p:nvPr/>
        </p:nvSpPr>
        <p:spPr>
          <a:xfrm>
            <a:off x="6223516" y="4775478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72463" y="4854416"/>
            <a:ext cx="175974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488" dirty="0"/>
          </a:p>
        </p:txBody>
      </p:sp>
      <p:sp>
        <p:nvSpPr>
          <p:cNvPr id="17" name="Text 12"/>
          <p:cNvSpPr/>
          <p:nvPr/>
        </p:nvSpPr>
        <p:spPr>
          <a:xfrm>
            <a:off x="6907887" y="4775478"/>
            <a:ext cx="4209098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Traditional Educational Environments</a:t>
            </a:r>
            <a:endParaRPr lang="en-US" sz="2073" dirty="0"/>
          </a:p>
        </p:txBody>
      </p:sp>
      <p:sp>
        <p:nvSpPr>
          <p:cNvPr id="18" name="Text 13"/>
          <p:cNvSpPr/>
          <p:nvPr/>
        </p:nvSpPr>
        <p:spPr>
          <a:xfrm>
            <a:off x="6907887" y="5230773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Challenges include limited resources, outdated hardware, and a lack of tailored software tools.</a:t>
            </a:r>
            <a:endParaRPr lang="en-US" sz="1658" dirty="0"/>
          </a:p>
        </p:txBody>
      </p:sp>
      <p:sp>
        <p:nvSpPr>
          <p:cNvPr id="19" name="Shape 14"/>
          <p:cNvSpPr/>
          <p:nvPr/>
        </p:nvSpPr>
        <p:spPr>
          <a:xfrm>
            <a:off x="6223516" y="6352103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72344" y="6431042"/>
            <a:ext cx="17621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88"/>
              </a:lnSpc>
              <a:buNone/>
            </a:pPr>
            <a:r>
              <a:rPr lang="en-US" sz="2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488" dirty="0"/>
          </a:p>
        </p:txBody>
      </p:sp>
      <p:sp>
        <p:nvSpPr>
          <p:cNvPr id="21" name="Text 16"/>
          <p:cNvSpPr/>
          <p:nvPr/>
        </p:nvSpPr>
        <p:spPr>
          <a:xfrm>
            <a:off x="6907887" y="6352103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1"/>
              </a:lnSpc>
              <a:buNone/>
            </a:pPr>
            <a:r>
              <a:rPr lang="en-US" sz="20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EduLinux</a:t>
            </a:r>
            <a:endParaRPr lang="en-US" sz="2073" dirty="0"/>
          </a:p>
        </p:txBody>
      </p:sp>
      <p:sp>
        <p:nvSpPr>
          <p:cNvPr id="22" name="Text 17"/>
          <p:cNvSpPr/>
          <p:nvPr/>
        </p:nvSpPr>
        <p:spPr>
          <a:xfrm>
            <a:off x="6907887" y="6807398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3"/>
              </a:lnSpc>
              <a:buNone/>
            </a:pPr>
            <a:r>
              <a:rPr lang="en-US" sz="165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Addresses these challenges and provides a comprehensive, optimized platform for learning and teaching.</a:t>
            </a:r>
            <a:endParaRPr lang="en-US" sz="1658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Background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Linux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4026694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Open-source operating system kernel, foundation for numerous distributions.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Educational Institutions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479613" y="4026694"/>
            <a:ext cx="3684746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Can benefit from customized distributions that include pre-installed educational software, development tools, and collaborative platforms.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EduLinux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774198" y="4026694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Designed to create a user-friendly, secure, and efficient operating system for the educational sector.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" y="1266587"/>
            <a:ext cx="4917638" cy="56963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2571" y="826294"/>
            <a:ext cx="5687616" cy="710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98"/>
              </a:lnSpc>
              <a:buNone/>
            </a:pPr>
            <a:r>
              <a:rPr lang="en-US" sz="4478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Literature Review</a:t>
            </a:r>
            <a:endParaRPr lang="en-US" sz="4478" dirty="0"/>
          </a:p>
        </p:txBody>
      </p:sp>
      <p:sp>
        <p:nvSpPr>
          <p:cNvPr id="7" name="Shape 2"/>
          <p:cNvSpPr/>
          <p:nvPr/>
        </p:nvSpPr>
        <p:spPr>
          <a:xfrm>
            <a:off x="6282571" y="1878449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7600" y="2113478"/>
            <a:ext cx="307300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22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Open Source in Education</a:t>
            </a:r>
            <a:endParaRPr lang="en-US" sz="2239" dirty="0"/>
          </a:p>
        </p:txBody>
      </p:sp>
      <p:sp>
        <p:nvSpPr>
          <p:cNvPr id="9" name="Text 4"/>
          <p:cNvSpPr/>
          <p:nvPr/>
        </p:nvSpPr>
        <p:spPr>
          <a:xfrm>
            <a:off x="6517600" y="2605445"/>
            <a:ext cx="7081599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Advocates for the use of free software in education, highlighting the ethical and practical benefits of open-source solutions.</a:t>
            </a:r>
            <a:endParaRPr lang="en-US" sz="1791" dirty="0"/>
          </a:p>
        </p:txBody>
      </p:sp>
      <p:sp>
        <p:nvSpPr>
          <p:cNvPr id="10" name="Shape 5"/>
          <p:cNvSpPr/>
          <p:nvPr/>
        </p:nvSpPr>
        <p:spPr>
          <a:xfrm>
            <a:off x="6282571" y="3795832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17600" y="4030861"/>
            <a:ext cx="3261836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22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 Linux Distributions</a:t>
            </a:r>
            <a:endParaRPr lang="en-US" sz="2239" dirty="0"/>
          </a:p>
        </p:txBody>
      </p:sp>
      <p:sp>
        <p:nvSpPr>
          <p:cNvPr id="12" name="Text 7"/>
          <p:cNvSpPr/>
          <p:nvPr/>
        </p:nvSpPr>
        <p:spPr>
          <a:xfrm>
            <a:off x="6517600" y="4522827"/>
            <a:ext cx="7081599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Previous research provides a foundation for understanding the technical aspects and potential benefits of creating tailored distributions.</a:t>
            </a:r>
            <a:endParaRPr lang="en-US" sz="1791" dirty="0"/>
          </a:p>
        </p:txBody>
      </p:sp>
      <p:sp>
        <p:nvSpPr>
          <p:cNvPr id="13" name="Shape 8"/>
          <p:cNvSpPr/>
          <p:nvPr/>
        </p:nvSpPr>
        <p:spPr>
          <a:xfrm>
            <a:off x="6282571" y="5713214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7600" y="5948243"/>
            <a:ext cx="3769043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2239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Educational Tools and Software</a:t>
            </a:r>
            <a:endParaRPr lang="en-US" sz="2239" dirty="0"/>
          </a:p>
        </p:txBody>
      </p:sp>
      <p:sp>
        <p:nvSpPr>
          <p:cNvPr id="15" name="Text 10"/>
          <p:cNvSpPr/>
          <p:nvPr/>
        </p:nvSpPr>
        <p:spPr>
          <a:xfrm>
            <a:off x="6517600" y="6440210"/>
            <a:ext cx="7081599" cy="727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6"/>
              </a:lnSpc>
              <a:buNone/>
            </a:pPr>
            <a:r>
              <a:rPr lang="en-US" sz="179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integration of educational tools and software in Linux distributions has been explored by various researchers.</a:t>
            </a:r>
            <a:endParaRPr lang="en-US" sz="1791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461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1517" y="3478530"/>
            <a:ext cx="5692497" cy="7115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03"/>
              </a:lnSpc>
              <a:buNone/>
            </a:pPr>
            <a:r>
              <a:rPr lang="en-US" sz="4482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Existing Methods</a:t>
            </a:r>
            <a:endParaRPr lang="en-US" sz="4482" dirty="0"/>
          </a:p>
        </p:txBody>
      </p:sp>
      <p:sp>
        <p:nvSpPr>
          <p:cNvPr id="6" name="Shape 2"/>
          <p:cNvSpPr/>
          <p:nvPr/>
        </p:nvSpPr>
        <p:spPr>
          <a:xfrm>
            <a:off x="1661517" y="4531519"/>
            <a:ext cx="11307366" cy="3065621"/>
          </a:xfrm>
          <a:prstGeom prst="roundRect">
            <a:avLst>
              <a:gd name="adj" fmla="val 31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669137" y="4539139"/>
            <a:ext cx="11292126" cy="10167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896785" y="4683323"/>
            <a:ext cx="5186958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Debian Live</a:t>
            </a:r>
            <a:endParaRPr lang="en-US" sz="1793" dirty="0"/>
          </a:p>
        </p:txBody>
      </p:sp>
      <p:sp>
        <p:nvSpPr>
          <p:cNvPr id="9" name="Text 5"/>
          <p:cNvSpPr/>
          <p:nvPr/>
        </p:nvSpPr>
        <p:spPr>
          <a:xfrm>
            <a:off x="7546658" y="4683323"/>
            <a:ext cx="5186958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Framework for creating custom live images of Debian-based distributions.</a:t>
            </a:r>
            <a:endParaRPr lang="en-US" sz="1793" dirty="0"/>
          </a:p>
        </p:txBody>
      </p:sp>
      <p:sp>
        <p:nvSpPr>
          <p:cNvPr id="10" name="Shape 6"/>
          <p:cNvSpPr/>
          <p:nvPr/>
        </p:nvSpPr>
        <p:spPr>
          <a:xfrm>
            <a:off x="1669137" y="5555933"/>
            <a:ext cx="11292126" cy="10167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896785" y="5700117"/>
            <a:ext cx="5186958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Ubuntu Customization Kit</a:t>
            </a:r>
            <a:endParaRPr lang="en-US" sz="1793" dirty="0"/>
          </a:p>
        </p:txBody>
      </p:sp>
      <p:sp>
        <p:nvSpPr>
          <p:cNvPr id="12" name="Text 8"/>
          <p:cNvSpPr/>
          <p:nvPr/>
        </p:nvSpPr>
        <p:spPr>
          <a:xfrm>
            <a:off x="7546658" y="5700117"/>
            <a:ext cx="5186958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Tool specifically designed for customizing Ubuntu distributions.</a:t>
            </a:r>
            <a:endParaRPr lang="en-US" sz="1793" dirty="0"/>
          </a:p>
        </p:txBody>
      </p:sp>
      <p:sp>
        <p:nvSpPr>
          <p:cNvPr id="13" name="Shape 9"/>
          <p:cNvSpPr/>
          <p:nvPr/>
        </p:nvSpPr>
        <p:spPr>
          <a:xfrm>
            <a:off x="1669137" y="6572726"/>
            <a:ext cx="11292126" cy="10167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896785" y="6716911"/>
            <a:ext cx="5186958" cy="3642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Remastersys</a:t>
            </a:r>
            <a:endParaRPr lang="en-US" sz="1793" dirty="0"/>
          </a:p>
        </p:txBody>
      </p:sp>
      <p:sp>
        <p:nvSpPr>
          <p:cNvPr id="15" name="Text 11"/>
          <p:cNvSpPr/>
          <p:nvPr/>
        </p:nvSpPr>
        <p:spPr>
          <a:xfrm>
            <a:off x="7546658" y="6716911"/>
            <a:ext cx="5186958" cy="728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69"/>
              </a:lnSpc>
              <a:buNone/>
            </a:pPr>
            <a:r>
              <a:rPr lang="en-US" sz="179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Tool used to create custom live and installable versions of Debian and Ubuntu-based distributions.</a:t>
            </a:r>
            <a:endParaRPr lang="en-US" sz="1793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47" y="2486858"/>
            <a:ext cx="4883587" cy="32557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32"/>
              </a:lnSpc>
              <a:buNone/>
            </a:pPr>
            <a:r>
              <a:rPr lang="en-US" sz="4746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Problem Statement</a:t>
            </a:r>
            <a:endParaRPr lang="en-US" sz="4746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Limited Resources</a:t>
            </a:r>
            <a:endParaRPr lang="en-US" sz="2373" dirty="0"/>
          </a:p>
        </p:txBody>
      </p:sp>
      <p:sp>
        <p:nvSpPr>
          <p:cNvPr id="9" name="Text 3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Educational institutions face challenges in implementing technology due to limited resources.</a:t>
            </a:r>
            <a:endParaRPr lang="en-US" sz="1898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Outdated Hardware</a:t>
            </a:r>
            <a:endParaRPr lang="en-US" sz="2373" dirty="0"/>
          </a:p>
        </p:txBody>
      </p:sp>
      <p:sp>
        <p:nvSpPr>
          <p:cNvPr id="12" name="Text 5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Outdated hardware can hinder the use of modern software and tools.</a:t>
            </a:r>
            <a:endParaRPr lang="en-US" sz="1898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410658" y="5877520"/>
            <a:ext cx="404348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Lack of Tailored Software Tools</a:t>
            </a:r>
            <a:endParaRPr lang="en-US" sz="2373" dirty="0"/>
          </a:p>
        </p:txBody>
      </p:sp>
      <p:sp>
        <p:nvSpPr>
          <p:cNvPr id="15" name="Text 7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There is a need for a custom Linux distribution that addresses these challenges.</a:t>
            </a:r>
            <a:endParaRPr lang="en-US" sz="1898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3066" y="519946"/>
            <a:ext cx="4724281" cy="5905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2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Proposed Method</a:t>
            </a:r>
            <a:endParaRPr lang="en-US" sz="3720" dirty="0"/>
          </a:p>
        </p:txBody>
      </p:sp>
      <p:sp>
        <p:nvSpPr>
          <p:cNvPr id="5" name="Shape 2"/>
          <p:cNvSpPr/>
          <p:nvPr/>
        </p:nvSpPr>
        <p:spPr>
          <a:xfrm>
            <a:off x="7303651" y="1488400"/>
            <a:ext cx="22860" cy="6221254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463963" y="1902023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7102495" y="1700927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9894" y="1771769"/>
            <a:ext cx="130373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232" dirty="0"/>
          </a:p>
        </p:txBody>
      </p:sp>
      <p:sp>
        <p:nvSpPr>
          <p:cNvPr id="9" name="Text 6"/>
          <p:cNvSpPr/>
          <p:nvPr/>
        </p:nvSpPr>
        <p:spPr>
          <a:xfrm>
            <a:off x="3913703" y="1677353"/>
            <a:ext cx="23620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Requirements Analysis</a:t>
            </a:r>
            <a:endParaRPr lang="en-US" sz="1860" dirty="0"/>
          </a:p>
        </p:txBody>
      </p:sp>
      <p:sp>
        <p:nvSpPr>
          <p:cNvPr id="10" name="Text 7"/>
          <p:cNvSpPr/>
          <p:nvPr/>
        </p:nvSpPr>
        <p:spPr>
          <a:xfrm>
            <a:off x="2623066" y="2085975"/>
            <a:ext cx="3652718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Identify the needs of students, educators, and institutions.</a:t>
            </a:r>
            <a:endParaRPr lang="en-US" sz="1488" dirty="0"/>
          </a:p>
        </p:txBody>
      </p:sp>
      <p:sp>
        <p:nvSpPr>
          <p:cNvPr id="11" name="Shape 8"/>
          <p:cNvSpPr/>
          <p:nvPr/>
        </p:nvSpPr>
        <p:spPr>
          <a:xfrm>
            <a:off x="7504807" y="2846784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7102495" y="2645688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35369" y="2716530"/>
            <a:ext cx="159306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232" dirty="0"/>
          </a:p>
        </p:txBody>
      </p:sp>
      <p:sp>
        <p:nvSpPr>
          <p:cNvPr id="14" name="Text 11"/>
          <p:cNvSpPr/>
          <p:nvPr/>
        </p:nvSpPr>
        <p:spPr>
          <a:xfrm>
            <a:off x="8354378" y="2622113"/>
            <a:ext cx="2676763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Base Distribution Selection</a:t>
            </a:r>
            <a:endParaRPr lang="en-US" sz="1860" dirty="0"/>
          </a:p>
        </p:txBody>
      </p:sp>
      <p:sp>
        <p:nvSpPr>
          <p:cNvPr id="15" name="Text 12"/>
          <p:cNvSpPr/>
          <p:nvPr/>
        </p:nvSpPr>
        <p:spPr>
          <a:xfrm>
            <a:off x="8354378" y="3030736"/>
            <a:ext cx="3652838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Select an appropriate base distribution, such as Ubuntu.</a:t>
            </a:r>
            <a:endParaRPr lang="en-US" sz="1488" dirty="0"/>
          </a:p>
        </p:txBody>
      </p:sp>
      <p:sp>
        <p:nvSpPr>
          <p:cNvPr id="16" name="Shape 13"/>
          <p:cNvSpPr/>
          <p:nvPr/>
        </p:nvSpPr>
        <p:spPr>
          <a:xfrm>
            <a:off x="6463963" y="3697129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102495" y="3496032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36083" y="3566874"/>
            <a:ext cx="157877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232" dirty="0"/>
          </a:p>
        </p:txBody>
      </p:sp>
      <p:sp>
        <p:nvSpPr>
          <p:cNvPr id="19" name="Text 16"/>
          <p:cNvSpPr/>
          <p:nvPr/>
        </p:nvSpPr>
        <p:spPr>
          <a:xfrm>
            <a:off x="3913703" y="3472458"/>
            <a:ext cx="23620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Customization</a:t>
            </a:r>
            <a:endParaRPr lang="en-US" sz="1860" dirty="0"/>
          </a:p>
        </p:txBody>
      </p:sp>
      <p:sp>
        <p:nvSpPr>
          <p:cNvPr id="20" name="Text 17"/>
          <p:cNvSpPr/>
          <p:nvPr/>
        </p:nvSpPr>
        <p:spPr>
          <a:xfrm>
            <a:off x="2623066" y="3881080"/>
            <a:ext cx="3652718" cy="906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Customize the base distribution to include educational software, development tools, and security features.</a:t>
            </a:r>
            <a:endParaRPr lang="en-US" sz="1488" dirty="0"/>
          </a:p>
        </p:txBody>
      </p:sp>
      <p:sp>
        <p:nvSpPr>
          <p:cNvPr id="21" name="Shape 18"/>
          <p:cNvSpPr/>
          <p:nvPr/>
        </p:nvSpPr>
        <p:spPr>
          <a:xfrm>
            <a:off x="7504807" y="4638318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22" name="Shape 19"/>
          <p:cNvSpPr/>
          <p:nvPr/>
        </p:nvSpPr>
        <p:spPr>
          <a:xfrm>
            <a:off x="7102495" y="4437221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235964" y="4508063"/>
            <a:ext cx="158234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4</a:t>
            </a:r>
            <a:endParaRPr lang="en-US" sz="2232" dirty="0"/>
          </a:p>
        </p:txBody>
      </p:sp>
      <p:sp>
        <p:nvSpPr>
          <p:cNvPr id="24" name="Text 21"/>
          <p:cNvSpPr/>
          <p:nvPr/>
        </p:nvSpPr>
        <p:spPr>
          <a:xfrm>
            <a:off x="8354378" y="4413647"/>
            <a:ext cx="244530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Building the Distribution</a:t>
            </a:r>
            <a:endParaRPr lang="en-US" sz="1860" dirty="0"/>
          </a:p>
        </p:txBody>
      </p:sp>
      <p:sp>
        <p:nvSpPr>
          <p:cNvPr id="25" name="Text 22"/>
          <p:cNvSpPr/>
          <p:nvPr/>
        </p:nvSpPr>
        <p:spPr>
          <a:xfrm>
            <a:off x="8354378" y="4822269"/>
            <a:ext cx="3652838" cy="906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tools like Debian Live or Ubuntu Customization Kit to create a custom live image of EduLinux.</a:t>
            </a:r>
            <a:endParaRPr lang="en-US" sz="1488" dirty="0"/>
          </a:p>
        </p:txBody>
      </p:sp>
      <p:sp>
        <p:nvSpPr>
          <p:cNvPr id="26" name="Shape 23"/>
          <p:cNvSpPr/>
          <p:nvPr/>
        </p:nvSpPr>
        <p:spPr>
          <a:xfrm>
            <a:off x="6463963" y="5579507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27" name="Shape 24"/>
          <p:cNvSpPr/>
          <p:nvPr/>
        </p:nvSpPr>
        <p:spPr>
          <a:xfrm>
            <a:off x="7102495" y="5378410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237035" y="5449252"/>
            <a:ext cx="155972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5</a:t>
            </a:r>
            <a:endParaRPr lang="en-US" sz="2232" dirty="0"/>
          </a:p>
        </p:txBody>
      </p:sp>
      <p:sp>
        <p:nvSpPr>
          <p:cNvPr id="29" name="Text 26"/>
          <p:cNvSpPr/>
          <p:nvPr/>
        </p:nvSpPr>
        <p:spPr>
          <a:xfrm>
            <a:off x="3283148" y="5354836"/>
            <a:ext cx="299263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Testing and Quality Assurance</a:t>
            </a:r>
            <a:endParaRPr lang="en-US" sz="1860" dirty="0"/>
          </a:p>
        </p:txBody>
      </p:sp>
      <p:sp>
        <p:nvSpPr>
          <p:cNvPr id="30" name="Text 27"/>
          <p:cNvSpPr/>
          <p:nvPr/>
        </p:nvSpPr>
        <p:spPr>
          <a:xfrm>
            <a:off x="2623066" y="5763458"/>
            <a:ext cx="3652718" cy="906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Conduct thorough testing to ensure the distribution is reliable, secure, and performs well.</a:t>
            </a:r>
            <a:endParaRPr lang="en-US" sz="1488" dirty="0"/>
          </a:p>
        </p:txBody>
      </p:sp>
      <p:sp>
        <p:nvSpPr>
          <p:cNvPr id="31" name="Shape 28"/>
          <p:cNvSpPr/>
          <p:nvPr/>
        </p:nvSpPr>
        <p:spPr>
          <a:xfrm>
            <a:off x="7504807" y="6520696"/>
            <a:ext cx="661392" cy="22860"/>
          </a:xfrm>
          <a:prstGeom prst="roundRect">
            <a:avLst>
              <a:gd name="adj" fmla="val 347192"/>
            </a:avLst>
          </a:prstGeom>
          <a:solidFill>
            <a:srgbClr val="194A99"/>
          </a:solidFill>
          <a:ln/>
        </p:spPr>
      </p:sp>
      <p:sp>
        <p:nvSpPr>
          <p:cNvPr id="32" name="Shape 29"/>
          <p:cNvSpPr/>
          <p:nvPr/>
        </p:nvSpPr>
        <p:spPr>
          <a:xfrm>
            <a:off x="7102495" y="6319599"/>
            <a:ext cx="425172" cy="425172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7232154" y="6390442"/>
            <a:ext cx="165854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2"/>
              </a:lnSpc>
              <a:buNone/>
            </a:pPr>
            <a:r>
              <a:rPr lang="en-US" sz="2232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6</a:t>
            </a:r>
            <a:endParaRPr lang="en-US" sz="2232" dirty="0"/>
          </a:p>
        </p:txBody>
      </p:sp>
      <p:sp>
        <p:nvSpPr>
          <p:cNvPr id="34" name="Text 31"/>
          <p:cNvSpPr/>
          <p:nvPr/>
        </p:nvSpPr>
        <p:spPr>
          <a:xfrm>
            <a:off x="8354378" y="6296025"/>
            <a:ext cx="2790825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5"/>
              </a:lnSpc>
              <a:buNone/>
            </a:pPr>
            <a:r>
              <a:rPr lang="en-US" sz="186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Documentation and Support</a:t>
            </a:r>
            <a:endParaRPr lang="en-US" sz="1860" dirty="0"/>
          </a:p>
        </p:txBody>
      </p:sp>
      <p:sp>
        <p:nvSpPr>
          <p:cNvPr id="35" name="Text 32"/>
          <p:cNvSpPr/>
          <p:nvPr/>
        </p:nvSpPr>
        <p:spPr>
          <a:xfrm>
            <a:off x="8354378" y="6704648"/>
            <a:ext cx="3652838" cy="604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1"/>
              </a:lnSpc>
              <a:buNone/>
            </a:pPr>
            <a:r>
              <a:rPr lang="en-US" sz="1488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Provide comprehensive documentation and support resources.</a:t>
            </a:r>
            <a:endParaRPr lang="en-US" sz="1488" dirty="0"/>
          </a:p>
        </p:txBody>
      </p:sp>
      <p:pic>
        <p:nvPicPr>
          <p:cNvPr id="3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2024-07-31T02:35:18Z</dcterms:created>
  <dcterms:modified xsi:type="dcterms:W3CDTF">2024-07-31T02:35:18Z</dcterms:modified>
</cp:coreProperties>
</file>